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3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8288000" cy="10287000"/>
  <p:notesSz cx="6858000" cy="9144000"/>
  <p:embeddedFontLst>
    <p:embeddedFont>
      <p:font typeface="Arimo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Ebrima" panose="02000000000000000000" pitchFamily="2" charset="0"/>
      <p:regular r:id="rId25"/>
      <p:bold r:id="rId26"/>
    </p:embeddedFont>
    <p:embeddedFont>
      <p:font typeface="Forum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 autoAdjust="0"/>
    <p:restoredTop sz="94574" autoAdjust="0"/>
  </p:normalViewPr>
  <p:slideViewPr>
    <p:cSldViewPr>
      <p:cViewPr varScale="1">
        <p:scale>
          <a:sx n="46" d="100"/>
          <a:sy n="46" d="100"/>
        </p:scale>
        <p:origin x="750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Relationship Id="rId9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media" Target="../media/media4.mp4"/><Relationship Id="rId7" Type="http://schemas.openxmlformats.org/officeDocument/2006/relationships/image" Target="../media/image5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Relationship Id="rId9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089164" y="2605382"/>
            <a:ext cx="4259807" cy="768161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925050" y="0"/>
            <a:ext cx="4297275" cy="767370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8434238" y="1764744"/>
            <a:ext cx="1445223" cy="3378756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130676" y="5818352"/>
            <a:ext cx="12052347" cy="185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STAZIONE DI CONTROLLO </a:t>
            </a:r>
            <a:r>
              <a:rPr lang="en-US" sz="5329" spc="1332">
                <a:solidFill>
                  <a:srgbClr val="C1C1BF"/>
                </a:solidFill>
                <a:latin typeface="Forum"/>
              </a:rPr>
              <a:t>VIGNA 2.5</a:t>
            </a:r>
            <a:endParaRPr lang="en-US" sz="5329" spc="1332" dirty="0">
              <a:solidFill>
                <a:srgbClr val="C1C1BF"/>
              </a:solidFill>
              <a:latin typeface="For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778425" y="8508487"/>
            <a:ext cx="6756848" cy="72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5"/>
              </a:lnSpc>
            </a:pPr>
            <a:r>
              <a:rPr lang="en-US" sz="2054" spc="513" dirty="0">
                <a:solidFill>
                  <a:srgbClr val="C1C1BF"/>
                </a:solidFill>
                <a:latin typeface="Forum" panose="020B0604020202020204" charset="0"/>
              </a:rPr>
              <a:t>Artemisia </a:t>
            </a:r>
            <a:r>
              <a:rPr lang="en-US" sz="2054" spc="513" dirty="0" err="1">
                <a:solidFill>
                  <a:srgbClr val="C1C1BF"/>
                </a:solidFill>
                <a:latin typeface="Forum" panose="020B0604020202020204" charset="0"/>
              </a:rPr>
              <a:t>Sarteschi</a:t>
            </a:r>
            <a:r>
              <a:rPr lang="en-US" sz="2054" spc="513" dirty="0">
                <a:solidFill>
                  <a:srgbClr val="C1C1BF"/>
                </a:solidFill>
                <a:latin typeface="Forum" panose="020B0604020202020204" charset="0"/>
              </a:rPr>
              <a:t> 829677</a:t>
            </a:r>
          </a:p>
          <a:p>
            <a:pPr algn="ctr">
              <a:lnSpc>
                <a:spcPts val="2875"/>
              </a:lnSpc>
            </a:pPr>
            <a:r>
              <a:rPr lang="en-US" sz="2054" spc="513" dirty="0">
                <a:solidFill>
                  <a:srgbClr val="C1C1BF"/>
                </a:solidFill>
                <a:latin typeface="Forum" panose="020B0604020202020204" charset="0"/>
              </a:rPr>
              <a:t>Gabriele Madotto 829783 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66E4A81C-F10E-F7B0-7635-5E2CFB609DB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3" b="59150"/>
          <a:stretch>
            <a:fillRect/>
          </a:stretch>
        </p:blipFill>
        <p:spPr>
          <a:xfrm>
            <a:off x="1387733" y="8026441"/>
            <a:ext cx="15538231" cy="13488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0" y="923925"/>
            <a:ext cx="15538231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DATABASE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444121" y="2608304"/>
            <a:ext cx="15538230" cy="44713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Il database è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composto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tre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tabelle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:</a:t>
            </a:r>
          </a:p>
          <a:p>
            <a:pPr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>
              <a:lnSpc>
                <a:spcPts val="3855"/>
              </a:lnSpc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Production_low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(</a:t>
            </a:r>
            <a:r>
              <a:rPr lang="en-US" sz="2753" i="1" dirty="0">
                <a:solidFill>
                  <a:srgbClr val="C1C1BF"/>
                </a:solidFill>
                <a:latin typeface="Forum"/>
              </a:rPr>
              <a:t>ID, 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TIMESTAMP, TEMPERATURE, REAL_TEMPERATURE, HUMIDITY)</a:t>
            </a:r>
          </a:p>
          <a:p>
            <a:pPr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>
              <a:lnSpc>
                <a:spcPts val="3855"/>
              </a:lnSpc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Production_high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(</a:t>
            </a:r>
            <a:r>
              <a:rPr lang="en-US" sz="2753" i="1" dirty="0">
                <a:solidFill>
                  <a:srgbClr val="C1C1BF"/>
                </a:solidFill>
                <a:latin typeface="Forum"/>
              </a:rPr>
              <a:t>ID,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TIMESTAMP, FLAME, PROXIMITY)</a:t>
            </a:r>
          </a:p>
          <a:p>
            <a:pPr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>
              <a:lnSpc>
                <a:spcPts val="3855"/>
              </a:lnSpc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Storage_high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(</a:t>
            </a:r>
            <a:r>
              <a:rPr lang="en-US" sz="2753" i="1" dirty="0">
                <a:solidFill>
                  <a:srgbClr val="C1C1BF"/>
                </a:solidFill>
                <a:latin typeface="Forum"/>
              </a:rPr>
              <a:t>ID,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TIMESTAMP, FLAME, PROXIMITY)</a:t>
            </a:r>
          </a:p>
          <a:p>
            <a:pPr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Con ‘high’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intendono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valori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sensori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ad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alta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priorità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cioè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gli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allarmi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</p:txBody>
      </p:sp>
    </p:spTree>
    <p:extLst>
      <p:ext uri="{BB962C8B-B14F-4D97-AF65-F5344CB8AC3E}">
        <p14:creationId xmlns:p14="http://schemas.microsoft.com/office/powerpoint/2010/main" val="3026192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1" y="923925"/>
            <a:ext cx="10960180" cy="91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API (OPENWEATHERMAP)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13358" y="2483682"/>
            <a:ext cx="15468995" cy="968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Il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sistema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supporta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anche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connessione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ad un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servizio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api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esterno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, in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questo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caso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OpenWeatherMap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.</a:t>
            </a:r>
          </a:p>
          <a:p>
            <a:pPr algn="just"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Il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servizio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permette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ottenere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informazioni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metereologiche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attuali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in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determinata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area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geografica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.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205471" y="3964458"/>
            <a:ext cx="5776881" cy="2449825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513358" y="3530224"/>
            <a:ext cx="9223879" cy="64571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I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dati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sono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restituiti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in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formato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JSON, da cui è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possibile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ottenere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: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coordinate (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latitudine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,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longitudine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)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luogo</a:t>
            </a: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temperature (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corrente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, min, max)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umidità</a:t>
            </a: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vento</a:t>
            </a: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nuvolosità</a:t>
            </a: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precipitazioni</a:t>
            </a: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ecc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...</a:t>
            </a:r>
          </a:p>
          <a:p>
            <a:pPr algn="just"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algn="just"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Per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questo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progetto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è ritenuto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sufficiente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mostrare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sulla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pagina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web le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informazioni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temperatura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,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vento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nuvolosità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.</a:t>
            </a:r>
          </a:p>
          <a:p>
            <a:pPr algn="just"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latin typeface="Arimo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5F84415-94E6-E3CF-687C-94D1C3BCA22A}"/>
              </a:ext>
            </a:extLst>
          </p:cNvPr>
          <p:cNvSpPr txBox="1"/>
          <p:nvPr/>
        </p:nvSpPr>
        <p:spPr>
          <a:xfrm>
            <a:off x="11205471" y="6835035"/>
            <a:ext cx="57768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accent6"/>
                </a:solidFill>
                <a:effectLst/>
                <a:latin typeface="Courier New" panose="02070309020205020404" pitchFamily="49" charset="0"/>
              </a:rPr>
              <a:t>https://api.openweathermap.org/data/2.5/weather?q={city name},{country code}&amp;</a:t>
            </a:r>
            <a:r>
              <a:rPr lang="en-US" b="0" i="0" dirty="0" err="1">
                <a:solidFill>
                  <a:schemeClr val="accent6"/>
                </a:solidFill>
                <a:effectLst/>
                <a:latin typeface="Courier New" panose="02070309020205020404" pitchFamily="49" charset="0"/>
              </a:rPr>
              <a:t>appid</a:t>
            </a:r>
            <a:r>
              <a:rPr lang="en-US" b="0" i="0" dirty="0">
                <a:solidFill>
                  <a:schemeClr val="accent6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 i="0" u="none" strike="noStrike" dirty="0">
                <a:solidFill>
                  <a:schemeClr val="accent6"/>
                </a:solidFill>
                <a:effectLst/>
                <a:latin typeface="Courier New" panose="02070309020205020404" pitchFamily="49" charset="0"/>
              </a:rPr>
              <a:t>{API key}</a:t>
            </a:r>
            <a:endParaRPr lang="it-IT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1" y="923925"/>
            <a:ext cx="15538230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BOT TELEGRAM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798925" y="2550357"/>
            <a:ext cx="3018574" cy="670794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513358" y="2483682"/>
            <a:ext cx="10450042" cy="69720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Il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progetto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è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stato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esteso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anche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all'uso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un bot telegram</a:t>
            </a:r>
          </a:p>
          <a:p>
            <a:pPr algn="just"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algn="just"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Lo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scopo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esso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è simile 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quello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della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webapp,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ovvero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: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Fornire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valori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sensori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produzione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stoccaggio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Fornire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condizioni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meteo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dell'area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locale in cui è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situata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la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vigna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Mandare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notifiche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allarme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qualora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verificassero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incendi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o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intrusioni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marL="297248" lvl="1" algn="just"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ea typeface="Forum"/>
            </a:endParaRPr>
          </a:p>
          <a:p>
            <a:pPr algn="just"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ea typeface="Forum"/>
            </a:endParaRPr>
          </a:p>
          <a:p>
            <a:pPr marL="457200" indent="-457200" algn="just">
              <a:lnSpc>
                <a:spcPts val="3855"/>
              </a:lnSpc>
              <a:buFont typeface="Arial" panose="020B0604020202020204" pitchFamily="34" charset="0"/>
              <a:buChar char="•"/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La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differenza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tra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la webapp e il bot, è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che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quest'ultimo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deve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solo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leggere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valori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già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presenti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del database.</a:t>
            </a:r>
          </a:p>
          <a:p>
            <a:pPr marL="457200" indent="-457200" algn="just">
              <a:lnSpc>
                <a:spcPts val="3855"/>
              </a:lnSpc>
              <a:buFont typeface="Arial" panose="020B0604020202020204" pitchFamily="34" charset="0"/>
              <a:buChar char="•"/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Non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occupa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nè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aggiungere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nuovi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nodi al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sistema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nè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scrivere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record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nel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database.</a:t>
            </a:r>
          </a:p>
          <a:p>
            <a:pPr marL="457200" indent="-457200" algn="just">
              <a:lnSpc>
                <a:spcPts val="3855"/>
              </a:lnSpc>
              <a:buFont typeface="Arial" panose="020B0604020202020204" pitchFamily="34" charset="0"/>
              <a:buChar char="•"/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Il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programma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del bot è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avviato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su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istanza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separata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dalla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webapp.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1" y="923925"/>
            <a:ext cx="15538231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RISPARMIO ENERGETICO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13358" y="2483682"/>
            <a:ext cx="7504924" cy="6311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55"/>
              </a:lnSpc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Mantenere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scheda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wifi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costantemente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piena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potenza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può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risultare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oneroso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in termini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consumi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elettrici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soppratutto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se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attaccata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sorgente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con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capacità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limitata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(batterie).</a:t>
            </a:r>
          </a:p>
          <a:p>
            <a:pPr algn="just"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algn="just"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Per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ovviare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ciò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è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stata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fatta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modifica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alla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scheda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ESP8266, in modo tale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che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utilizzasse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il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wifi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solo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nei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momenti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caricamento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dati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sensori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oppure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qualora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la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scheda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rilevasse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un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cambiamento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stato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per il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sensore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fiamma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(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modalità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modem sleep). </a:t>
            </a:r>
          </a:p>
          <a:p>
            <a:pPr algn="just">
              <a:lnSpc>
                <a:spcPts val="3855"/>
              </a:lnSpc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Sono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stati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usati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anche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timer per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stabilire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il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momento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risveglio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spegnimento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del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wifi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309177" y="2502732"/>
            <a:ext cx="5673176" cy="5439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7ED957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if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check_timer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()){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update_sensor_values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();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wake_mcu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();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publish_sensor_values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();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send_mcu_to_sleep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();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}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</a:t>
            </a:r>
            <a:r>
              <a:rPr lang="en-US" sz="1800" dirty="0">
                <a:solidFill>
                  <a:srgbClr val="7ED957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if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check_timer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()){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update_high_priority_sensors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();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</a:t>
            </a:r>
            <a:r>
              <a:rPr lang="en-US" sz="1800" dirty="0">
                <a:solidFill>
                  <a:srgbClr val="7ED957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if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fire_level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!=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previous_fire_state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){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previous_fire_state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=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fire_level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;   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wake_mcu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();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mqttClient.</a:t>
            </a:r>
            <a:r>
              <a:rPr lang="en-US" sz="1800" dirty="0" err="1">
                <a:solidFill>
                  <a:srgbClr val="7ED957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loop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();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publish_high_priority_sensor_values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();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  </a:t>
            </a:r>
            <a:r>
              <a:rPr lang="en-US" sz="1800" dirty="0" err="1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send_mcu_to_sleep</a:t>
            </a: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();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  }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C1C1BF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}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1" y="923925"/>
            <a:ext cx="15538231" cy="91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CRITERI DI COMUNICAZIONE (MQTT)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8262268"/>
              </p:ext>
            </p:extLst>
          </p:nvPr>
        </p:nvGraphicFramePr>
        <p:xfrm>
          <a:off x="2560224" y="3771711"/>
          <a:ext cx="12705930" cy="5219700"/>
        </p:xfrm>
        <a:graphic>
          <a:graphicData uri="http://schemas.openxmlformats.org/drawingml/2006/table">
            <a:tbl>
              <a:tblPr/>
              <a:tblGrid>
                <a:gridCol w="2541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11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1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411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411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32214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Forum" panose="020B0604020202020204" charset="0"/>
                        </a:rPr>
                        <a:t>TOPIC MQTT</a:t>
                      </a:r>
                      <a:endParaRPr lang="en-US" sz="1100" dirty="0">
                        <a:latin typeface="Forum" panose="020B060402020202020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Forum" panose="020B0604020202020204" charset="0"/>
                        </a:rPr>
                        <a:t>METHOD</a:t>
                      </a:r>
                      <a:endParaRPr lang="en-US" sz="1100">
                        <a:latin typeface="Forum" panose="020B060402020202020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Forum" panose="020B0604020202020204" charset="0"/>
                        </a:rPr>
                        <a:t>OPERATION</a:t>
                      </a:r>
                      <a:endParaRPr lang="en-US" sz="1100" dirty="0">
                        <a:latin typeface="Forum" panose="020B060402020202020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Forum" panose="020B0604020202020204" charset="0"/>
                        </a:rPr>
                        <a:t>JSON STRUCTURE (REQUEST)</a:t>
                      </a:r>
                      <a:endParaRPr lang="en-US" sz="1100">
                        <a:latin typeface="Forum" panose="020B060402020202020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Forum" panose="020B0604020202020204" charset="0"/>
                        </a:rPr>
                        <a:t>JSON STRUCTURE (RESPONSE)</a:t>
                      </a:r>
                      <a:endParaRPr lang="en-US" sz="1100" dirty="0">
                        <a:latin typeface="Forum" panose="020B060402020202020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604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Forum"/>
                        </a:rPr>
                        <a:t>gmadotto1/general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Forum"/>
                        </a:rPr>
                        <a:t>GET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topic per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autorizzare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i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nodi a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pubblicare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i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dati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su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gmadotto1/data</a:t>
                      </a:r>
                      <a:endParaRPr lang="en-US" sz="1100" dirty="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{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"id":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"invite"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"mac":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MAC_ADDR</a:t>
                      </a:r>
                    </a:p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Forum"/>
                        </a:rPr>
                        <a:t>}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{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"id":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"confirm"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"mac":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MAC_ADDR</a:t>
                      </a:r>
                    </a:p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Arimo"/>
                        </a:rPr>
                        <a:t>}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143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Forum"/>
                        </a:rPr>
                        <a:t>gmadotto1/data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>
                          <a:solidFill>
                            <a:srgbClr val="FFFFFF"/>
                          </a:solidFill>
                          <a:latin typeface="Forum"/>
                        </a:rPr>
                        <a:t>PUBLISH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pubblica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i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dati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che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vengono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letti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dal </a:t>
                      </a:r>
                      <a:r>
                        <a:rPr lang="en-US" dirty="0" err="1">
                          <a:solidFill>
                            <a:srgbClr val="FFFFFF"/>
                          </a:solidFill>
                          <a:latin typeface="Forum"/>
                        </a:rPr>
                        <a:t>nodo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 main (webpage)</a:t>
                      </a:r>
                      <a:endParaRPr lang="en-US" sz="1100" dirty="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(SLIDE SUCCESSIVA)</a:t>
                      </a:r>
                      <a:endParaRPr lang="en-US" sz="1100" dirty="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NONE</a:t>
                      </a:r>
                      <a:endParaRPr lang="en-US" sz="1100" dirty="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444121" y="2355661"/>
            <a:ext cx="15538231" cy="968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2750">
                <a:solidFill>
                  <a:srgbClr val="C1C1BF"/>
                </a:solidFill>
                <a:latin typeface="Forum"/>
              </a:rPr>
              <a:t>In seguito sono riportati i topic di mqtt utilizzati per il progetto, con le strutture json associate e i valori che sono passati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1" y="923925"/>
            <a:ext cx="15538231" cy="91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CRITERI DI COMUNICAZIONE (MQTT)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8942774"/>
              </p:ext>
            </p:extLst>
          </p:nvPr>
        </p:nvGraphicFramePr>
        <p:xfrm>
          <a:off x="9144000" y="2422336"/>
          <a:ext cx="7838352" cy="4974032"/>
        </p:xfrm>
        <a:graphic>
          <a:graphicData uri="http://schemas.openxmlformats.org/drawingml/2006/table">
            <a:tbl>
              <a:tblPr/>
              <a:tblGrid>
                <a:gridCol w="2612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7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27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5469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Forum" panose="020B0604020202020204" charset="0"/>
                        </a:rPr>
                        <a:t>EDIFICIO</a:t>
                      </a:r>
                      <a:endParaRPr lang="en-US" sz="1100" dirty="0">
                        <a:latin typeface="Forum" panose="020B060402020202020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Forum" panose="020B0604020202020204" charset="0"/>
                        </a:rPr>
                        <a:t>SENSORI NORMALI</a:t>
                      </a:r>
                      <a:endParaRPr lang="en-US" sz="1100" dirty="0">
                        <a:latin typeface="Forum" panose="020B060402020202020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Forum" panose="020B0604020202020204" charset="0"/>
                        </a:rPr>
                        <a:t>ALLARMI</a:t>
                      </a:r>
                      <a:endParaRPr lang="en-US" sz="1100" dirty="0">
                        <a:latin typeface="Forum" panose="020B060402020202020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59668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PRODUZIONE</a:t>
                      </a:r>
                      <a:endParaRPr lang="en-US" sz="1100" dirty="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dirty="0"/>
                        <a:t>{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"id":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"production",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"priority":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"low",</a:t>
                      </a:r>
                    </a:p>
                    <a:p>
                      <a:pPr algn="l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  "temperature": </a:t>
                      </a:r>
                      <a:r>
                        <a:rPr lang="en-US" dirty="0"/>
                        <a:t>(</a:t>
                      </a:r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float</a:t>
                      </a:r>
                      <a:r>
                        <a:rPr lang="en-US" dirty="0"/>
                        <a:t>),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"humidity": </a:t>
                      </a:r>
                      <a:r>
                        <a:rPr lang="en-US" dirty="0"/>
                        <a:t>(</a:t>
                      </a:r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float</a:t>
                      </a:r>
                      <a:r>
                        <a:rPr lang="en-US" dirty="0"/>
                        <a:t>)</a:t>
                      </a:r>
                    </a:p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Forum"/>
                        </a:rPr>
                        <a:t>}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dirty="0"/>
                        <a:t>{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"id"</a:t>
                      </a:r>
                      <a:r>
                        <a:rPr lang="en-US" dirty="0"/>
                        <a:t>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"production",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"priority":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"high",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"fire": </a:t>
                      </a:r>
                      <a:r>
                        <a:rPr lang="en-US" dirty="0"/>
                        <a:t>(</a:t>
                      </a:r>
                      <a:r>
                        <a:rPr lang="en-US" dirty="0" err="1">
                          <a:solidFill>
                            <a:schemeClr val="accent5"/>
                          </a:solidFill>
                        </a:rPr>
                        <a:t>boolean</a:t>
                      </a:r>
                      <a:r>
                        <a:rPr lang="en-US" dirty="0"/>
                        <a:t>),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"proximity": </a:t>
                      </a:r>
                      <a:r>
                        <a:rPr lang="en-US" dirty="0"/>
                        <a:t>(</a:t>
                      </a:r>
                      <a:r>
                        <a:rPr lang="en-US" dirty="0" err="1">
                          <a:solidFill>
                            <a:schemeClr val="accent5"/>
                          </a:solidFill>
                        </a:rPr>
                        <a:t>boolean</a:t>
                      </a:r>
                      <a:r>
                        <a:rPr lang="en-US" dirty="0"/>
                        <a:t>)</a:t>
                      </a:r>
                    </a:p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Arimo"/>
                        </a:rPr>
                        <a:t>}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59668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STOCCAGGIO</a:t>
                      </a:r>
                      <a:endParaRPr lang="en-US" sz="1100" dirty="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dirty="0">
                          <a:solidFill>
                            <a:srgbClr val="FFFFFF"/>
                          </a:solidFill>
                          <a:latin typeface="Forum"/>
                        </a:rPr>
                        <a:t>NONE</a:t>
                      </a:r>
                      <a:endParaRPr lang="en-US" sz="1100" dirty="0"/>
                    </a:p>
                  </a:txBody>
                  <a:tcPr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dirty="0"/>
                        <a:t>{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"id":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"production",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"priority": </a:t>
                      </a:r>
                      <a:r>
                        <a:rPr lang="en-US" dirty="0">
                          <a:solidFill>
                            <a:srgbClr val="92D050"/>
                          </a:solidFill>
                        </a:rPr>
                        <a:t>"high",</a:t>
                      </a:r>
                    </a:p>
                    <a:p>
                      <a:pPr algn="l"/>
                      <a:r>
                        <a:rPr lang="en-US" dirty="0"/>
                        <a:t>  </a:t>
                      </a:r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"fire"</a:t>
                      </a:r>
                      <a:r>
                        <a:rPr lang="en-US" dirty="0"/>
                        <a:t>: (</a:t>
                      </a:r>
                      <a:r>
                        <a:rPr lang="en-US" dirty="0" err="1">
                          <a:solidFill>
                            <a:schemeClr val="accent5"/>
                          </a:solidFill>
                        </a:rPr>
                        <a:t>boolean</a:t>
                      </a:r>
                      <a:r>
                        <a:rPr lang="en-US" dirty="0"/>
                        <a:t>),</a:t>
                      </a:r>
                    </a:p>
                    <a:p>
                      <a:pPr algn="l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  "proximity": </a:t>
                      </a:r>
                      <a:r>
                        <a:rPr lang="en-US" dirty="0"/>
                        <a:t>(</a:t>
                      </a:r>
                      <a:r>
                        <a:rPr lang="en-US" dirty="0" err="1">
                          <a:solidFill>
                            <a:schemeClr val="accent5"/>
                          </a:solidFill>
                        </a:rPr>
                        <a:t>boolean</a:t>
                      </a:r>
                      <a:r>
                        <a:rPr lang="en-US" dirty="0"/>
                        <a:t>)</a:t>
                      </a:r>
                    </a:p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Arimo"/>
                        </a:rPr>
                        <a:t>}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0744575" y="7482321"/>
            <a:ext cx="4637201" cy="968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dirty="0">
                <a:solidFill>
                  <a:srgbClr val="C1C1BF"/>
                </a:solidFill>
                <a:latin typeface="Forum"/>
              </a:rPr>
              <a:t>I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vari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tipi di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json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passati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al topic gmadotto1/data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44122" y="2355661"/>
            <a:ext cx="7076352" cy="44712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2750" dirty="0">
                <a:solidFill>
                  <a:srgbClr val="C1C1BF"/>
                </a:solidFill>
                <a:latin typeface="Forum"/>
              </a:rPr>
              <a:t>Si è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scelto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0" dirty="0" err="1">
                <a:solidFill>
                  <a:srgbClr val="C1C1BF"/>
                </a:solidFill>
                <a:latin typeface="Forum" panose="020B0604020202020204" charset="0"/>
              </a:rPr>
              <a:t>utilizzare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un topic solo per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effettuare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tutte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le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pubblicazioni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, in modo tale da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facilitare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possibile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estensione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futura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con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ulteriori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schede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, e per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permettere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un'implementazione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semplice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della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logica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controllo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dalla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parte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della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pagina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web.</a:t>
            </a:r>
          </a:p>
          <a:p>
            <a:pPr>
              <a:lnSpc>
                <a:spcPts val="3850"/>
              </a:lnSpc>
            </a:pPr>
            <a:r>
              <a:rPr lang="en-US" sz="2750" dirty="0" err="1">
                <a:solidFill>
                  <a:srgbClr val="C1C1BF"/>
                </a:solidFill>
                <a:latin typeface="Forum"/>
              </a:rPr>
              <a:t>Cioè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un solo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canale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ascolto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su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mqtt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su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cui poi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sono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fatti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controlli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di id e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priorità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per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indirizzare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dati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nelle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apposite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tabelle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del database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44121" y="7192094"/>
            <a:ext cx="4637201" cy="193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2750" dirty="0">
                <a:solidFill>
                  <a:srgbClr val="C1C1BF"/>
                </a:solidFill>
                <a:latin typeface="Forum"/>
              </a:rPr>
              <a:t>Tutti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topic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sono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settati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con QoS 0,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cioè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si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garantisce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ricevere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lo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stesso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payload al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più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volta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1" y="923925"/>
            <a:ext cx="15538231" cy="91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DEMO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6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14600" y="8303665"/>
            <a:ext cx="7699879" cy="968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50"/>
              </a:lnSpc>
            </a:pPr>
            <a:r>
              <a:rPr lang="en-US" sz="2750" dirty="0" err="1">
                <a:solidFill>
                  <a:srgbClr val="C1C1BF"/>
                </a:solidFill>
                <a:latin typeface="Forum"/>
              </a:rPr>
              <a:t>Panoramica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del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circuito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e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schede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in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funzione</a:t>
            </a:r>
            <a:endParaRPr lang="en-US" sz="2750" dirty="0">
              <a:solidFill>
                <a:srgbClr val="C1C1BF"/>
              </a:solidFill>
              <a:latin typeface="Forum"/>
            </a:endParaRPr>
          </a:p>
          <a:p>
            <a:pPr>
              <a:lnSpc>
                <a:spcPts val="3850"/>
              </a:lnSpc>
            </a:pPr>
            <a:r>
              <a:rPr lang="en-US" sz="2750" dirty="0">
                <a:solidFill>
                  <a:srgbClr val="C1C1BF"/>
                </a:solidFill>
                <a:latin typeface="Forum"/>
              </a:rPr>
              <a:t>A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destra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demo del bot</a:t>
            </a:r>
          </a:p>
        </p:txBody>
      </p:sp>
      <p:pic>
        <p:nvPicPr>
          <p:cNvPr id="7" name="iot panoramica demo">
            <a:hlinkClick r:id="" action="ppaction://media"/>
            <a:extLst>
              <a:ext uri="{FF2B5EF4-FFF2-40B4-BE49-F238E27FC236}">
                <a16:creationId xmlns:a16="http://schemas.microsoft.com/office/drawing/2014/main" id="{B4EDAB2A-98AF-B33E-179C-7DEFE06223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514600" y="2687585"/>
            <a:ext cx="7699879" cy="4331182"/>
          </a:xfrm>
          <a:prstGeom prst="rect">
            <a:avLst/>
          </a:prstGeom>
        </p:spPr>
      </p:pic>
      <p:pic>
        <p:nvPicPr>
          <p:cNvPr id="8" name="io bot demo 2 new">
            <a:hlinkClick r:id="" action="ppaction://media"/>
            <a:extLst>
              <a:ext uri="{FF2B5EF4-FFF2-40B4-BE49-F238E27FC236}">
                <a16:creationId xmlns:a16="http://schemas.microsoft.com/office/drawing/2014/main" id="{5FE909FA-AFDE-1D20-BAA3-2C4A8ED04CD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811000" y="2335097"/>
            <a:ext cx="2914650" cy="647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5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24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1" y="923925"/>
            <a:ext cx="15538231" cy="91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>
                <a:solidFill>
                  <a:srgbClr val="C1C1BF"/>
                </a:solidFill>
                <a:latin typeface="Forum"/>
              </a:rPr>
              <a:t>DEMO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6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194327" y="8546553"/>
            <a:ext cx="6022866" cy="48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dirty="0" err="1">
                <a:solidFill>
                  <a:srgbClr val="C1C1BF"/>
                </a:solidFill>
                <a:latin typeface="Forum" panose="020B0604020202020204" charset="0"/>
              </a:rPr>
              <a:t>simulazione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allarme</a:t>
            </a:r>
            <a:r>
              <a:rPr lang="en-US" sz="2750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intrusione</a:t>
            </a:r>
            <a:endParaRPr lang="en-US" sz="2750" dirty="0">
              <a:solidFill>
                <a:srgbClr val="C1C1BF"/>
              </a:solidFill>
              <a:latin typeface="For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588340" y="8566924"/>
            <a:ext cx="6022866" cy="48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dirty="0">
                <a:solidFill>
                  <a:srgbClr val="C1C1BF"/>
                </a:solidFill>
                <a:latin typeface="Forum"/>
              </a:rPr>
              <a:t>demo aggiornamento </a:t>
            </a:r>
            <a:r>
              <a:rPr lang="en-US" sz="2750" dirty="0" err="1">
                <a:solidFill>
                  <a:srgbClr val="C1C1BF"/>
                </a:solidFill>
                <a:latin typeface="Forum"/>
              </a:rPr>
              <a:t>valori</a:t>
            </a:r>
            <a:endParaRPr lang="en-US" sz="2750" dirty="0">
              <a:solidFill>
                <a:srgbClr val="C1C1BF"/>
              </a:solidFill>
              <a:latin typeface="Forum"/>
            </a:endParaRPr>
          </a:p>
        </p:txBody>
      </p:sp>
      <p:pic>
        <p:nvPicPr>
          <p:cNvPr id="7" name="mkr allarme demo">
            <a:hlinkClick r:id="" action="ppaction://media"/>
            <a:extLst>
              <a:ext uri="{FF2B5EF4-FFF2-40B4-BE49-F238E27FC236}">
                <a16:creationId xmlns:a16="http://schemas.microsoft.com/office/drawing/2014/main" id="{2EA0A713-9C13-8CDC-8549-497D3ABC4A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048000" y="2748683"/>
            <a:ext cx="4315521" cy="4315521"/>
          </a:xfrm>
          <a:prstGeom prst="rect">
            <a:avLst/>
          </a:prstGeom>
        </p:spPr>
      </p:pic>
      <p:pic>
        <p:nvPicPr>
          <p:cNvPr id="8" name="mcu sensori demo">
            <a:hlinkClick r:id="" action="ppaction://media"/>
            <a:extLst>
              <a:ext uri="{FF2B5EF4-FFF2-40B4-BE49-F238E27FC236}">
                <a16:creationId xmlns:a16="http://schemas.microsoft.com/office/drawing/2014/main" id="{1C804387-2B8B-EEF4-67D0-16F576EC929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439400" y="2752147"/>
            <a:ext cx="4315521" cy="43155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4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82595" y="923925"/>
            <a:ext cx="15399757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CONSIDERAZIONI FINALI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82595" y="2440033"/>
            <a:ext cx="15399758" cy="5971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55"/>
              </a:lnSpc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Possibili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miglioramenti</a:t>
            </a: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implemetare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l'auto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-refresh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della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pagina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web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implementare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la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possibilità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che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le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schede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non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abbiano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già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le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impostazioni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per il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WiFi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ma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che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vengano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impostate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tramite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web app o con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schermo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tastiera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integrati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.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implementare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grafici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con lo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storico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dell’andamento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temperatura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umidità</a:t>
            </a: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implementare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pagina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in cui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l'utente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possa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scegliere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le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soglie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Effettuare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un ping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periodico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da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parte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della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web page per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sapere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se le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schede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sono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ancora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collegate</a:t>
            </a: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algn="just">
              <a:lnSpc>
                <a:spcPts val="3855"/>
              </a:lnSpc>
            </a:pPr>
            <a:endParaRPr lang="en-US" sz="2753" dirty="0">
              <a:solidFill>
                <a:srgbClr val="C1C1BF"/>
              </a:solidFill>
              <a:latin typeface="Forum" panose="020B0604020202020204" charset="0"/>
            </a:endParaRPr>
          </a:p>
          <a:p>
            <a:pPr algn="just">
              <a:lnSpc>
                <a:spcPts val="3855"/>
              </a:lnSpc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Limitazioni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: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A causa di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compatibilità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con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librerie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, la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modalità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sleep è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disponibile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solo per la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scheda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MCU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L'api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del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meteo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mostra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solo il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meteo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corrente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su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località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hardcoded (MASSA)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Le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notifiche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potrebbero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non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essere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immediate (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timesleep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di 3 secondi </a:t>
            </a:r>
            <a:r>
              <a:rPr lang="en-US" sz="2753" dirty="0" err="1">
                <a:solidFill>
                  <a:srgbClr val="C1C1BF"/>
                </a:solidFill>
                <a:latin typeface="Forum" panose="020B0604020202020204" charset="0"/>
              </a:rPr>
              <a:t>sulla</a:t>
            </a:r>
            <a:r>
              <a:rPr lang="en-US" sz="2753" dirty="0">
                <a:solidFill>
                  <a:srgbClr val="C1C1BF"/>
                </a:solidFill>
                <a:latin typeface="Forum" panose="020B0604020202020204" charset="0"/>
              </a:rPr>
              <a:t> web page)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487572" y="2413872"/>
            <a:ext cx="3778234" cy="671686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938259" y="3168561"/>
            <a:ext cx="7699879" cy="5333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40"/>
              </a:lnSpc>
            </a:pPr>
            <a:r>
              <a:rPr lang="en-US" sz="2742" dirty="0">
                <a:solidFill>
                  <a:srgbClr val="C1C1BF"/>
                </a:solidFill>
                <a:latin typeface="Forum"/>
              </a:rPr>
              <a:t>Il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caso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d'uso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scelto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per il nostro </a:t>
            </a:r>
            <a:r>
              <a:rPr lang="it-IT" sz="2742" dirty="0">
                <a:solidFill>
                  <a:srgbClr val="C1C1BF"/>
                </a:solidFill>
                <a:latin typeface="Forum"/>
              </a:rPr>
              <a:t>progetto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è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il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monitoraggio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dello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stoccaggio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e la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produzione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di un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azienda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vinicola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.</a:t>
            </a:r>
          </a:p>
          <a:p>
            <a:pPr algn="just">
              <a:lnSpc>
                <a:spcPts val="3840"/>
              </a:lnSpc>
            </a:pPr>
            <a:endParaRPr lang="en-US" sz="2742" dirty="0">
              <a:solidFill>
                <a:srgbClr val="C1C1BF"/>
              </a:solidFill>
              <a:latin typeface="Forum"/>
            </a:endParaRPr>
          </a:p>
          <a:p>
            <a:pPr algn="just">
              <a:lnSpc>
                <a:spcPts val="3840"/>
              </a:lnSpc>
            </a:pPr>
            <a:r>
              <a:rPr lang="en-US" sz="2742" dirty="0">
                <a:solidFill>
                  <a:srgbClr val="C1C1BF"/>
                </a:solidFill>
                <a:latin typeface="Forum"/>
              </a:rPr>
              <a:t>Il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proprietario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dell'azienda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può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decidere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acquistare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due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schede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ciascuna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per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edificio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su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cui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sono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già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montati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sensori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necessari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per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l'acquisizione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dei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dati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.</a:t>
            </a:r>
          </a:p>
          <a:p>
            <a:pPr algn="just">
              <a:lnSpc>
                <a:spcPts val="3840"/>
              </a:lnSpc>
            </a:pPr>
            <a:endParaRPr lang="en-US" sz="2742" dirty="0">
              <a:solidFill>
                <a:srgbClr val="C1C1BF"/>
              </a:solidFill>
              <a:latin typeface="Forum"/>
            </a:endParaRPr>
          </a:p>
          <a:p>
            <a:pPr algn="just">
              <a:lnSpc>
                <a:spcPts val="3840"/>
              </a:lnSpc>
            </a:pPr>
            <a:r>
              <a:rPr lang="en-US" sz="2742" dirty="0" err="1">
                <a:solidFill>
                  <a:srgbClr val="C1C1BF"/>
                </a:solidFill>
                <a:latin typeface="Forum"/>
              </a:rPr>
              <a:t>Esse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sono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gestite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attraverso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web app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che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ne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permette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il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settaggio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e la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visualizzazione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dei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dati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acquisiti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44120" y="923925"/>
            <a:ext cx="15538231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CASO D'USO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5742" r="1173" b="2008"/>
          <a:stretch>
            <a:fillRect/>
          </a:stretch>
        </p:blipFill>
        <p:spPr>
          <a:xfrm>
            <a:off x="10802867" y="2807558"/>
            <a:ext cx="5835087" cy="46718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267430" y="4751777"/>
            <a:ext cx="905961" cy="78344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5325686" y="3905439"/>
            <a:ext cx="846338" cy="84633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444121" y="923925"/>
            <a:ext cx="15538230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CASO D'USO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33442" y="2588734"/>
            <a:ext cx="7699879" cy="5826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40"/>
              </a:lnSpc>
            </a:pPr>
            <a:r>
              <a:rPr lang="en-US" sz="2742" dirty="0">
                <a:solidFill>
                  <a:srgbClr val="C1C1BF"/>
                </a:solidFill>
                <a:latin typeface="Forum"/>
              </a:rPr>
              <a:t>Per la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struttura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produzione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(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NodeMCU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ESP8266) 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viene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ritenuto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necessario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rilevare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la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temperatura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e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l'umidità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presente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per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assicurare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la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sanità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del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mosto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inoltre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è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stato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inserito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un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sensore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fiamma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per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monitorare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eventuali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incendi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.</a:t>
            </a:r>
          </a:p>
          <a:p>
            <a:pPr algn="just">
              <a:lnSpc>
                <a:spcPts val="3840"/>
              </a:lnSpc>
            </a:pPr>
            <a:endParaRPr lang="en-US" sz="2742" dirty="0">
              <a:solidFill>
                <a:srgbClr val="C1C1BF"/>
              </a:solidFill>
              <a:latin typeface="Forum"/>
            </a:endParaRPr>
          </a:p>
          <a:p>
            <a:pPr algn="just">
              <a:lnSpc>
                <a:spcPts val="3840"/>
              </a:lnSpc>
            </a:pPr>
            <a:r>
              <a:rPr lang="en-US" sz="2742" dirty="0">
                <a:solidFill>
                  <a:srgbClr val="C1C1BF"/>
                </a:solidFill>
                <a:latin typeface="Forum"/>
              </a:rPr>
              <a:t>Per la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struttura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stoccaggio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(Arduino  MKR1000)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viene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ritenuto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necessario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installare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un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sistema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sicurezza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essendo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il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prodotto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conservato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in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cantina ad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umidità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e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temperatura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stabili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.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Viene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rilevata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l'eventuale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intrusione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nell'edificio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(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disattivabile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) e di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fiamma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per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eventuali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incendi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5362" t="13901" r="7161" b="22828"/>
          <a:stretch>
            <a:fillRect/>
          </a:stretch>
        </p:blipFill>
        <p:spPr>
          <a:xfrm>
            <a:off x="10259670" y="2380844"/>
            <a:ext cx="6348918" cy="344398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224418" y="6190652"/>
            <a:ext cx="6425167" cy="3346664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582595" y="4103546"/>
            <a:ext cx="7183929" cy="3397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 dirty="0">
                <a:solidFill>
                  <a:srgbClr val="C1C1BF"/>
                </a:solidFill>
                <a:latin typeface="Forum"/>
              </a:rPr>
              <a:t>Modulo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sensore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temperatura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e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umidità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(KY‑015)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 dirty="0">
                <a:solidFill>
                  <a:srgbClr val="C1C1BF"/>
                </a:solidFill>
                <a:latin typeface="Forum"/>
              </a:rPr>
              <a:t>Modulo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sensore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rilevazione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della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fiamma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(KY‐026)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 dirty="0">
                <a:solidFill>
                  <a:srgbClr val="C1C1BF"/>
                </a:solidFill>
                <a:latin typeface="Forum"/>
              </a:rPr>
              <a:t>Led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giallo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e rosso standard  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 dirty="0" err="1">
                <a:solidFill>
                  <a:srgbClr val="C1C1BF"/>
                </a:solidFill>
                <a:latin typeface="Forum"/>
              </a:rPr>
              <a:t>Resistenze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220 Ohm [x2]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 dirty="0" err="1">
                <a:solidFill>
                  <a:srgbClr val="C1C1BF"/>
                </a:solidFill>
                <a:latin typeface="Forum"/>
              </a:rPr>
              <a:t>Cavi</a:t>
            </a:r>
            <a:r>
              <a:rPr lang="en-US" sz="2742" dirty="0">
                <a:solidFill>
                  <a:srgbClr val="C1C1BF"/>
                </a:solidFill>
                <a:latin typeface="Forum"/>
              </a:rPr>
              <a:t> jumper e </a:t>
            </a:r>
            <a:r>
              <a:rPr lang="en-US" sz="2742" dirty="0" err="1">
                <a:solidFill>
                  <a:srgbClr val="C1C1BF"/>
                </a:solidFill>
                <a:latin typeface="Forum"/>
              </a:rPr>
              <a:t>breadboar</a:t>
            </a:r>
            <a:endParaRPr lang="en-US" sz="2742" dirty="0">
              <a:solidFill>
                <a:srgbClr val="C1C1BF"/>
              </a:solidFill>
              <a:latin typeface="For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82595" y="923925"/>
            <a:ext cx="13154713" cy="91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703" dirty="0">
                <a:solidFill>
                  <a:srgbClr val="C1C1BF"/>
                </a:solidFill>
                <a:latin typeface="Forum"/>
              </a:rPr>
              <a:t>MATERIALI: NODEMCU ESP8266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b="23378"/>
          <a:stretch>
            <a:fillRect/>
          </a:stretch>
        </p:blipFill>
        <p:spPr>
          <a:xfrm>
            <a:off x="10253673" y="2406747"/>
            <a:ext cx="6395911" cy="367550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82595" y="923925"/>
            <a:ext cx="13154713" cy="91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703" dirty="0">
                <a:solidFill>
                  <a:srgbClr val="C1C1BF"/>
                </a:solidFill>
                <a:latin typeface="Forum"/>
              </a:rPr>
              <a:t>MATERIALI: ARDUINO MKR1000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28322" y="3177780"/>
            <a:ext cx="6862756" cy="436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>
                <a:solidFill>
                  <a:srgbClr val="C1C1BF"/>
                </a:solidFill>
                <a:latin typeface="Forum"/>
              </a:rPr>
              <a:t>Modulo sensore di rilevazione della fiamma (KY‐026)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>
                <a:solidFill>
                  <a:srgbClr val="C1C1BF"/>
                </a:solidFill>
                <a:latin typeface="Forum"/>
              </a:rPr>
              <a:t>Modulo sensore evitamento ostacoli (KY‐032)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>
                <a:solidFill>
                  <a:srgbClr val="C1C1BF"/>
                </a:solidFill>
                <a:latin typeface="Forum"/>
              </a:rPr>
              <a:t>Modulo bottone (KY‑004) 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>
                <a:solidFill>
                  <a:srgbClr val="C1C1BF"/>
                </a:solidFill>
                <a:latin typeface="Forum"/>
              </a:rPr>
              <a:t>Led colorati [x4]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>
                <a:solidFill>
                  <a:srgbClr val="C1C1BF"/>
                </a:solidFill>
                <a:latin typeface="Forum"/>
              </a:rPr>
              <a:t>Resistenze 220 Ohm [x4]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>
                <a:solidFill>
                  <a:srgbClr val="C1C1BF"/>
                </a:solidFill>
                <a:latin typeface="Forum"/>
              </a:rPr>
              <a:t>Resistenza 200 Ohm</a:t>
            </a:r>
          </a:p>
          <a:p>
            <a:pPr marL="592208" lvl="1" indent="-296104">
              <a:lnSpc>
                <a:spcPts val="3840"/>
              </a:lnSpc>
              <a:buFont typeface="Arial"/>
              <a:buChar char="•"/>
            </a:pPr>
            <a:r>
              <a:rPr lang="en-US" sz="2742">
                <a:solidFill>
                  <a:srgbClr val="C1C1BF"/>
                </a:solidFill>
                <a:latin typeface="Forum"/>
              </a:rPr>
              <a:t>Cavi jumper e breadboar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224418" y="6408114"/>
            <a:ext cx="6425167" cy="312920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628953" y="2876880"/>
            <a:ext cx="5839999" cy="453368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444121" y="923925"/>
            <a:ext cx="15538230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METODO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82595" y="2464789"/>
            <a:ext cx="7561405" cy="5854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54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Le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schede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vengono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collegate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all'alimentazione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e al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loro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interno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hanno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già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le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informazioni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:</a:t>
            </a:r>
          </a:p>
          <a:p>
            <a:pPr marL="594496" lvl="1" indent="-297248" algn="just">
              <a:lnSpc>
                <a:spcPts val="3854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necessarie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per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raccogliere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dati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dai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sensori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loro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collegati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marL="594496" lvl="1" indent="-297248" algn="just">
              <a:lnSpc>
                <a:spcPts val="3854"/>
              </a:lnSpc>
              <a:buFont typeface="Arial"/>
              <a:buChar char="•"/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le 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impostazioni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per la rete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WiFi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</a:p>
          <a:p>
            <a:pPr marL="594496" lvl="1" indent="-297248" algn="just">
              <a:lnSpc>
                <a:spcPts val="3854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essendo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stessa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casa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produttrice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conoscono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il topic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MQtt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su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cui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porsi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in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ascolto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(gmadotto1/general) per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aspettare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l'ack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scrivere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sul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topic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predisposto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(gmadotto1/data).</a:t>
            </a:r>
          </a:p>
          <a:p>
            <a:pPr algn="just">
              <a:lnSpc>
                <a:spcPts val="3854"/>
              </a:lnSpc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L'azienda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produttrice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delle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schede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mette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disposizione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una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web app per il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settaggio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delle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schede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tramite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l'inserimento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del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loro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Mac Address. 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1" y="923925"/>
            <a:ext cx="15399758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METODO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515600" y="2672634"/>
            <a:ext cx="6071480" cy="5778062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582595" y="2464789"/>
            <a:ext cx="7561405" cy="6343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54"/>
              </a:lnSpc>
            </a:pPr>
            <a:r>
              <a:rPr lang="en-US" sz="2753">
                <a:solidFill>
                  <a:srgbClr val="C1C1BF"/>
                </a:solidFill>
                <a:latin typeface="Forum"/>
              </a:rPr>
              <a:t>Una volta che le schede vengono inserite viene dato loro il permesso di scrivere sul topic dei dati ed i messaggi che vengono inviati vengono parsati dalla web app e inviati al db MySQL.</a:t>
            </a:r>
          </a:p>
          <a:p>
            <a:pPr algn="just">
              <a:lnSpc>
                <a:spcPts val="3854"/>
              </a:lnSpc>
            </a:pPr>
            <a:endParaRPr lang="en-US" sz="2753">
              <a:solidFill>
                <a:srgbClr val="C1C1BF"/>
              </a:solidFill>
              <a:latin typeface="Forum"/>
            </a:endParaRPr>
          </a:p>
          <a:p>
            <a:pPr algn="just">
              <a:lnSpc>
                <a:spcPts val="3854"/>
              </a:lnSpc>
            </a:pPr>
            <a:r>
              <a:rPr lang="en-US" sz="2753">
                <a:solidFill>
                  <a:srgbClr val="C1C1BF"/>
                </a:solidFill>
                <a:latin typeface="Forum"/>
              </a:rPr>
              <a:t>La stessa fa query al db per aggiornare la pagina e restituire lo stato corrente del sistema ed eventuali allarmi.</a:t>
            </a:r>
          </a:p>
          <a:p>
            <a:pPr algn="just">
              <a:lnSpc>
                <a:spcPts val="3854"/>
              </a:lnSpc>
            </a:pPr>
            <a:endParaRPr lang="en-US" sz="2753">
              <a:solidFill>
                <a:srgbClr val="C1C1BF"/>
              </a:solidFill>
              <a:latin typeface="Forum"/>
            </a:endParaRPr>
          </a:p>
          <a:p>
            <a:pPr algn="just">
              <a:lnSpc>
                <a:spcPts val="3854"/>
              </a:lnSpc>
            </a:pPr>
            <a:r>
              <a:rPr lang="en-US" sz="2753">
                <a:solidFill>
                  <a:srgbClr val="C1C1BF"/>
                </a:solidFill>
                <a:latin typeface="Forum"/>
              </a:rPr>
              <a:t>La scrittura dei sensori di allarme avviene ad ogni cambiamento di stato invece quelli di rilevazione ogni 10s e il db si svuota ogni 1000 record per non venir intasato.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0" y="923925"/>
            <a:ext cx="15468995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METODO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13358" y="2483682"/>
            <a:ext cx="15399758" cy="4368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Le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soglie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dei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sensori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sono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le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seguenti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:</a:t>
            </a:r>
          </a:p>
          <a:p>
            <a:pPr marL="594496" lvl="1" indent="-297248" algn="just">
              <a:lnSpc>
                <a:spcPts val="3855"/>
              </a:lnSpc>
              <a:buFont typeface="Arial"/>
              <a:buChar char="•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Sensori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allarme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(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booleani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)</a:t>
            </a:r>
          </a:p>
          <a:p>
            <a:pPr marL="1188993" lvl="2" indent="-396331" algn="just">
              <a:lnSpc>
                <a:spcPts val="3855"/>
              </a:lnSpc>
              <a:buFont typeface="Arial"/>
              <a:buChar char="⚬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Prossimità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marL="1783489" lvl="3" indent="-445872" algn="just">
              <a:lnSpc>
                <a:spcPts val="3855"/>
              </a:lnSpc>
              <a:buFont typeface="Arial"/>
              <a:buChar char="￭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Intruso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marL="1783489" lvl="3" indent="-445872" algn="just">
              <a:lnSpc>
                <a:spcPts val="3855"/>
              </a:lnSpc>
              <a:buFont typeface="Arial"/>
              <a:buChar char="￭"/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Nessun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intruso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marL="1188993" lvl="2" indent="-396331" algn="just">
              <a:lnSpc>
                <a:spcPts val="3855"/>
              </a:lnSpc>
              <a:buFont typeface="Arial"/>
              <a:buChar char="⚬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Incendio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</a:p>
          <a:p>
            <a:pPr marL="1783489" lvl="3" indent="-445872" algn="just">
              <a:lnSpc>
                <a:spcPts val="3855"/>
              </a:lnSpc>
              <a:buFont typeface="Arial"/>
              <a:buChar char="￭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Incendio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marL="1783489" lvl="3" indent="-445872" algn="just">
              <a:lnSpc>
                <a:spcPts val="3855"/>
              </a:lnSpc>
              <a:buFont typeface="Arial"/>
              <a:buChar char="￭"/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Tranquillo</a:t>
            </a:r>
          </a:p>
          <a:p>
            <a:pPr marL="1188993" lvl="2" indent="-396331" algn="just">
              <a:lnSpc>
                <a:spcPts val="3855"/>
              </a:lnSpc>
              <a:buFont typeface="Arial"/>
              <a:buChar char="⚬"/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Errore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-&gt;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Problema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al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sensore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213237" y="2969457"/>
            <a:ext cx="7569547" cy="3882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496" lvl="1" indent="-297248" algn="just">
              <a:lnSpc>
                <a:spcPts val="3855"/>
              </a:lnSpc>
              <a:spcBef>
                <a:spcPct val="0"/>
              </a:spcBef>
              <a:buFont typeface="Arial"/>
              <a:buChar char="•"/>
            </a:pP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Sensori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rilevazione</a:t>
            </a:r>
            <a:endParaRPr lang="en-US" sz="2753" u="none" dirty="0">
              <a:solidFill>
                <a:srgbClr val="C1C1BF"/>
              </a:solidFill>
              <a:latin typeface="Forum"/>
            </a:endParaRPr>
          </a:p>
          <a:p>
            <a:pPr marL="1188993" lvl="2" indent="-396331" algn="just">
              <a:lnSpc>
                <a:spcPts val="3855"/>
              </a:lnSpc>
              <a:spcBef>
                <a:spcPct val="0"/>
              </a:spcBef>
              <a:buFont typeface="Arial"/>
              <a:buChar char="⚬"/>
            </a:pP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Temperatura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 </a:t>
            </a:r>
          </a:p>
          <a:p>
            <a:pPr marL="1783489" lvl="3" indent="-445872" algn="just">
              <a:lnSpc>
                <a:spcPts val="3855"/>
              </a:lnSpc>
              <a:spcBef>
                <a:spcPct val="0"/>
              </a:spcBef>
              <a:buFont typeface="Arial"/>
              <a:buChar char="￭"/>
            </a:pPr>
            <a:r>
              <a:rPr lang="en-US" sz="2753" u="none" dirty="0">
                <a:solidFill>
                  <a:srgbClr val="C1C1BF"/>
                </a:solidFill>
                <a:latin typeface="Forum"/>
              </a:rPr>
              <a:t> ≤ 24 °C  -&gt;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tutto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 ok</a:t>
            </a:r>
          </a:p>
          <a:p>
            <a:pPr marL="1783489" lvl="3" indent="-445872" algn="just">
              <a:lnSpc>
                <a:spcPts val="3855"/>
              </a:lnSpc>
              <a:spcBef>
                <a:spcPct val="0"/>
              </a:spcBef>
              <a:buFont typeface="Arial"/>
              <a:buChar char="￭"/>
            </a:pPr>
            <a:r>
              <a:rPr lang="en-US" sz="2753" u="none" dirty="0">
                <a:solidFill>
                  <a:srgbClr val="C1C1BF"/>
                </a:solidFill>
                <a:latin typeface="Forum"/>
              </a:rPr>
              <a:t>&gt; 24°C -&gt;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Temperatura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alta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ventole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attive</a:t>
            </a:r>
            <a:endParaRPr lang="en-US" sz="2753" u="none" dirty="0">
              <a:solidFill>
                <a:srgbClr val="C1C1BF"/>
              </a:solidFill>
              <a:latin typeface="Forum"/>
            </a:endParaRPr>
          </a:p>
          <a:p>
            <a:pPr marL="1188993" lvl="2" indent="-396331" algn="just">
              <a:lnSpc>
                <a:spcPts val="3855"/>
              </a:lnSpc>
              <a:spcBef>
                <a:spcPct val="0"/>
              </a:spcBef>
              <a:buFont typeface="Arial"/>
              <a:buChar char="⚬"/>
            </a:pP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Umidità</a:t>
            </a:r>
            <a:endParaRPr lang="en-US" sz="2753" u="none" dirty="0">
              <a:solidFill>
                <a:srgbClr val="C1C1BF"/>
              </a:solidFill>
              <a:latin typeface="Forum"/>
            </a:endParaRPr>
          </a:p>
          <a:p>
            <a:pPr marL="1783489" lvl="3" indent="-445872" algn="just">
              <a:lnSpc>
                <a:spcPts val="3855"/>
              </a:lnSpc>
              <a:spcBef>
                <a:spcPct val="0"/>
              </a:spcBef>
              <a:buFont typeface="Arial"/>
              <a:buChar char="￭"/>
            </a:pPr>
            <a:r>
              <a:rPr lang="en-US" sz="2753" u="none" dirty="0">
                <a:solidFill>
                  <a:srgbClr val="C1C1BF"/>
                </a:solidFill>
                <a:latin typeface="Forum"/>
              </a:rPr>
              <a:t>≤ 70% -&gt;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Tutto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 ok</a:t>
            </a:r>
          </a:p>
          <a:p>
            <a:pPr marL="1783489" lvl="3" indent="-445872" algn="just">
              <a:lnSpc>
                <a:spcPts val="3855"/>
              </a:lnSpc>
              <a:spcBef>
                <a:spcPct val="0"/>
              </a:spcBef>
              <a:buFont typeface="Arial"/>
              <a:buChar char="￭"/>
            </a:pPr>
            <a:r>
              <a:rPr lang="en-US" sz="2753" u="none" dirty="0">
                <a:solidFill>
                  <a:srgbClr val="C1C1BF"/>
                </a:solidFill>
                <a:latin typeface="Forum"/>
              </a:rPr>
              <a:t>&gt;70%  -&gt;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Umidita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'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alta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,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deumidificazione</a:t>
            </a:r>
            <a:endParaRPr lang="en-US" sz="2753" u="none" dirty="0">
              <a:solidFill>
                <a:srgbClr val="C1C1BF"/>
              </a:solidFill>
              <a:latin typeface="Forum"/>
            </a:endParaRPr>
          </a:p>
          <a:p>
            <a:pPr marL="1188993" lvl="2" indent="-396331" algn="just">
              <a:lnSpc>
                <a:spcPts val="3855"/>
              </a:lnSpc>
              <a:spcBef>
                <a:spcPct val="0"/>
              </a:spcBef>
              <a:buFont typeface="Arial"/>
              <a:buChar char="⚬"/>
            </a:pP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Errore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 -&gt;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Problema</a:t>
            </a:r>
            <a:r>
              <a:rPr lang="en-US" sz="2753" u="none" dirty="0">
                <a:solidFill>
                  <a:srgbClr val="C1C1BF"/>
                </a:solidFill>
                <a:latin typeface="Forum"/>
              </a:rPr>
              <a:t> al </a:t>
            </a:r>
            <a:r>
              <a:rPr lang="en-US" sz="2753" u="none" dirty="0" err="1">
                <a:solidFill>
                  <a:srgbClr val="C1C1BF"/>
                </a:solidFill>
                <a:latin typeface="Forum"/>
              </a:rPr>
              <a:t>sensore</a:t>
            </a:r>
            <a:endParaRPr lang="en-US" sz="2753" u="none" dirty="0">
              <a:solidFill>
                <a:srgbClr val="C1C1BF"/>
              </a:solidFill>
              <a:latin typeface="For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120" y="923925"/>
            <a:ext cx="15538231" cy="912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61"/>
              </a:lnSpc>
            </a:pPr>
            <a:r>
              <a:rPr lang="en-US" sz="5329" spc="1332" dirty="0">
                <a:solidFill>
                  <a:srgbClr val="C1C1BF"/>
                </a:solidFill>
                <a:latin typeface="Forum"/>
              </a:rPr>
              <a:t>ARCHITETTURA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3" b="59150"/>
          <a:stretch>
            <a:fillRect/>
          </a:stretch>
        </p:blipFill>
        <p:spPr>
          <a:xfrm>
            <a:off x="1444121" y="1836304"/>
            <a:ext cx="15538231" cy="13488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82353" y="7863985"/>
            <a:ext cx="790348" cy="184773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074842" y="2674979"/>
            <a:ext cx="8389406" cy="607765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444121" y="2608304"/>
            <a:ext cx="6034980" cy="1454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55"/>
              </a:lnSpc>
            </a:pPr>
            <a:r>
              <a:rPr lang="en-US" sz="2753" dirty="0">
                <a:solidFill>
                  <a:srgbClr val="C1C1BF"/>
                </a:solidFill>
                <a:latin typeface="Forum"/>
              </a:rPr>
              <a:t>Schema ad alto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livello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in cui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sono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mostrati</a:t>
            </a:r>
            <a:endParaRPr lang="en-US" sz="2753" dirty="0">
              <a:solidFill>
                <a:srgbClr val="C1C1BF"/>
              </a:solidFill>
              <a:latin typeface="Forum"/>
            </a:endParaRPr>
          </a:p>
          <a:p>
            <a:pPr algn="just">
              <a:lnSpc>
                <a:spcPts val="3855"/>
              </a:lnSpc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vari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componenti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del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sistema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e come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essi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</a:p>
          <a:p>
            <a:pPr algn="just">
              <a:lnSpc>
                <a:spcPts val="3855"/>
              </a:lnSpc>
              <a:spcBef>
                <a:spcPct val="0"/>
              </a:spcBef>
            </a:pPr>
            <a:r>
              <a:rPr lang="en-US" sz="2753" dirty="0" err="1">
                <a:solidFill>
                  <a:srgbClr val="C1C1BF"/>
                </a:solidFill>
                <a:latin typeface="Forum"/>
              </a:rPr>
              <a:t>interagiscono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tra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 di </a:t>
            </a:r>
            <a:r>
              <a:rPr lang="en-US" sz="2753" dirty="0" err="1">
                <a:solidFill>
                  <a:srgbClr val="C1C1BF"/>
                </a:solidFill>
                <a:latin typeface="Forum"/>
              </a:rPr>
              <a:t>loro</a:t>
            </a:r>
            <a:r>
              <a:rPr lang="en-US" sz="2753" dirty="0">
                <a:solidFill>
                  <a:srgbClr val="C1C1BF"/>
                </a:solidFill>
                <a:latin typeface="Forum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1819</TotalTime>
  <Words>1486</Words>
  <Application>Microsoft Office PowerPoint</Application>
  <PresentationFormat>Personalizzato</PresentationFormat>
  <Paragraphs>190</Paragraphs>
  <Slides>18</Slides>
  <Notes>0</Notes>
  <HiddenSlides>0</HiddenSlides>
  <MMClips>4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5" baseType="lpstr">
      <vt:lpstr>Arimo</vt:lpstr>
      <vt:lpstr>Calibri</vt:lpstr>
      <vt:lpstr>Forum</vt:lpstr>
      <vt:lpstr>Ebrima</vt:lpstr>
      <vt:lpstr>Arial</vt:lpstr>
      <vt:lpstr>Courier New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Stazione di Controllo Vigna 2.0</dc:title>
  <cp:lastModifiedBy>g.madotto1@campus.unimib.it</cp:lastModifiedBy>
  <cp:revision>15</cp:revision>
  <dcterms:created xsi:type="dcterms:W3CDTF">2006-08-16T00:00:00Z</dcterms:created>
  <dcterms:modified xsi:type="dcterms:W3CDTF">2022-06-20T13:46:41Z</dcterms:modified>
  <dc:identifier>DAFBuqDRGI4</dc:identifier>
</cp:coreProperties>
</file>

<file path=docProps/thumbnail.jpeg>
</file>